
<file path=[Content_Types].xml><?xml version="1.0" encoding="utf-8"?>
<Types xmlns="http://schemas.openxmlformats.org/package/2006/content-types">
  <Default Extension="m4v" ContentType="video/mp4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docProps/app.xml" Id="rId3" /><Relationship Type="http://schemas.openxmlformats.org/package/2006/relationships/metadata/core-properties" Target="docProps/core.xml" Id="rId2" /><Relationship Type="http://schemas.openxmlformats.org/officeDocument/2006/relationships/officeDocument" Target="ppt/presentation.xml" Id="rId1" /><Relationship Type="http://schemas.microsoft.com/office/2006/relationships/txt" Target="/udata/data.dat" Id="R559b8f094aee4fe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7" r:id="rId3"/>
    <p:sldId id="278" r:id="rId4"/>
    <p:sldId id="279" r:id="rId5"/>
    <p:sldId id="280" r:id="rId6"/>
    <p:sldId id="281" r:id="rId7"/>
    <p:sldId id="270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57" r:id="rId18"/>
    <p:sldId id="258" r:id="rId19"/>
    <p:sldId id="261" r:id="rId20"/>
    <p:sldId id="260" r:id="rId21"/>
    <p:sldId id="259" r:id="rId22"/>
    <p:sldId id="262" r:id="rId23"/>
    <p:sldId id="263" r:id="rId24"/>
    <p:sldId id="264" r:id="rId25"/>
    <p:sldId id="265" r:id="rId26"/>
    <p:sldId id="267" r:id="rId27"/>
    <p:sldId id="266" r:id="rId28"/>
    <p:sldId id="268" r:id="rId29"/>
    <p:sldId id="275" r:id="rId30"/>
    <p:sldId id="269" r:id="rId31"/>
    <p:sldId id="271" r:id="rId32"/>
    <p:sldId id="272" r:id="rId33"/>
    <p:sldId id="273" r:id="rId34"/>
    <p:sldId id="274" r:id="rId35"/>
    <p:sldId id="2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6" autoAdjust="0"/>
  </p:normalViewPr>
  <p:slideViewPr>
    <p:cSldViewPr snapToGrid="0">
      <p:cViewPr varScale="1">
        <p:scale>
          <a:sx n="51" d="100"/>
          <a:sy n="51" d="100"/>
        </p:scale>
        <p:origin x="12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0819C-3B2D-4B86-977C-F7D7DFE21EFB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30626-10C0-43A7-A92C-F22A7191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8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：但假定</a:t>
            </a:r>
            <a:r>
              <a:rPr lang="en-US" altLang="zh-CN" dirty="0"/>
              <a:t>domain shift/variation</a:t>
            </a:r>
            <a:r>
              <a:rPr lang="zh-CN" altLang="en-US" dirty="0"/>
              <a:t>是什么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risk of concept drift</a:t>
            </a:r>
            <a:r>
              <a:rPr lang="zh-CN" altLang="en-US" dirty="0"/>
              <a:t>，一般用于不太远的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：下面所讲的重点，</a:t>
            </a:r>
            <a:r>
              <a:rPr lang="en-US" altLang="zh-CN" dirty="0"/>
              <a:t>Distribution alignment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654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image caption</a:t>
            </a:r>
            <a:r>
              <a:rPr lang="zh-CN" altLang="en-US" dirty="0"/>
              <a:t>说起；</a:t>
            </a:r>
            <a:r>
              <a:rPr lang="en-US" altLang="zh-CN" dirty="0"/>
              <a:t>caption-&gt;explanation</a:t>
            </a:r>
            <a:r>
              <a:rPr lang="zh-CN" altLang="en-US" dirty="0"/>
              <a:t>，和</a:t>
            </a:r>
            <a:r>
              <a:rPr lang="en-US" altLang="zh-CN" dirty="0"/>
              <a:t>image</a:t>
            </a:r>
            <a:r>
              <a:rPr lang="zh-CN" altLang="en-US" dirty="0"/>
              <a:t>有关也和</a:t>
            </a:r>
            <a:r>
              <a:rPr lang="en-US" altLang="zh-CN" dirty="0"/>
              <a:t>task</a:t>
            </a:r>
            <a:r>
              <a:rPr lang="zh-CN" altLang="en-US" dirty="0"/>
              <a:t>有关</a:t>
            </a:r>
            <a:endParaRPr lang="en-US" altLang="zh-CN" dirty="0"/>
          </a:p>
          <a:p>
            <a:r>
              <a:rPr lang="en-US" altLang="zh-CN" dirty="0"/>
              <a:t>Visual explanation</a:t>
            </a:r>
            <a:r>
              <a:rPr lang="zh-CN" altLang="en-US" dirty="0"/>
              <a:t>，后面讲了几个工作，这里略去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71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一方面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7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</a:t>
            </a:r>
            <a:endParaRPr lang="en-US" altLang="zh-CN" dirty="0"/>
          </a:p>
          <a:p>
            <a:r>
              <a:rPr lang="zh-CN" altLang="en-US" dirty="0"/>
              <a:t>附录讲了一个工作，这里略去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2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VQA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系统以一张图片和一个关于这张图片形的自由、开放式的自然语言问题作为输入，以生成一条自然语言答案作为输出。简单来说，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VQA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就是依据给定的图片进行问答。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96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393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所有现有的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VQA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模型都假设可以对图像和问题执行固定计算以计算答案，而不是使计算结构适应问题。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46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DNMN</a:t>
            </a:r>
            <a:r>
              <a:rPr lang="zh-CN" altLang="en-US" dirty="0"/>
              <a:t>由</a:t>
            </a:r>
            <a:r>
              <a:rPr lang="en-US" altLang="zh-CN" dirty="0"/>
              <a:t>2</a:t>
            </a:r>
            <a:r>
              <a:rPr lang="zh-CN" altLang="en-US" dirty="0"/>
              <a:t>个模型构成，选择</a:t>
            </a:r>
            <a:r>
              <a:rPr lang="en-US" altLang="zh-CN" dirty="0"/>
              <a:t>layout</a:t>
            </a:r>
            <a:r>
              <a:rPr lang="zh-CN" altLang="en-US" dirty="0"/>
              <a:t>的</a:t>
            </a:r>
            <a:r>
              <a:rPr lang="en-US" altLang="zh-CN" dirty="0"/>
              <a:t>l</a:t>
            </a:r>
            <a:r>
              <a:rPr lang="zh-CN" altLang="en-US" dirty="0"/>
              <a:t>模型和执行对应</a:t>
            </a:r>
            <a:r>
              <a:rPr lang="en-US" altLang="zh-CN" dirty="0"/>
              <a:t>layout</a:t>
            </a:r>
            <a:r>
              <a:rPr lang="zh-CN" altLang="en-US" dirty="0"/>
              <a:t>计算的</a:t>
            </a:r>
            <a:r>
              <a:rPr lang="en-US" altLang="zh-CN" dirty="0"/>
              <a:t>execution</a:t>
            </a:r>
            <a:r>
              <a:rPr lang="zh-CN" altLang="en-US" dirty="0"/>
              <a:t>模型。</a:t>
            </a:r>
            <a:endParaRPr lang="en-US" altLang="zh-CN" dirty="0"/>
          </a:p>
          <a:p>
            <a:r>
              <a:rPr lang="en-US" altLang="zh-CN" dirty="0"/>
              <a:t>Z</a:t>
            </a:r>
            <a:r>
              <a:rPr lang="zh-CN" altLang="en-US" dirty="0"/>
              <a:t>是</a:t>
            </a:r>
            <a:r>
              <a:rPr lang="en-US" altLang="zh-CN" dirty="0"/>
              <a:t>layout, w</a:t>
            </a:r>
            <a:r>
              <a:rPr lang="zh-CN" altLang="en-US" dirty="0"/>
              <a:t>是输入的图片或者是</a:t>
            </a:r>
            <a:r>
              <a:rPr lang="en-US" altLang="zh-CN" dirty="0"/>
              <a:t>knowledges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Execution</a:t>
            </a:r>
            <a:r>
              <a:rPr lang="zh-CN" altLang="en-US" dirty="0"/>
              <a:t>模型在给定</a:t>
            </a:r>
            <a:r>
              <a:rPr lang="en-US" altLang="zh-CN" dirty="0"/>
              <a:t>layout</a:t>
            </a:r>
            <a:r>
              <a:rPr lang="zh-CN" altLang="en-US" dirty="0"/>
              <a:t>下以极大似然的方法优化模型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04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Layout</a:t>
            </a:r>
            <a:r>
              <a:rPr lang="zh-CN" altLang="en-US" dirty="0"/>
              <a:t>模型主要包括以下几种模块：</a:t>
            </a:r>
            <a:endParaRPr lang="en-US" altLang="zh-CN" dirty="0"/>
          </a:p>
          <a:p>
            <a:r>
              <a:rPr lang="zh-CN" altLang="en-US" dirty="0"/>
              <a:t>先由一个固定的</a:t>
            </a:r>
            <a:r>
              <a:rPr lang="en-US" altLang="zh-CN" dirty="0"/>
              <a:t>parser</a:t>
            </a:r>
            <a:r>
              <a:rPr lang="zh-CN" altLang="en-US" dirty="0"/>
              <a:t>生成得到一个</a:t>
            </a:r>
            <a:r>
              <a:rPr lang="en-US" altLang="zh-CN" dirty="0"/>
              <a:t>layout</a:t>
            </a:r>
            <a:r>
              <a:rPr lang="zh-CN" altLang="en-US" dirty="0"/>
              <a:t>候选集，再为各个</a:t>
            </a:r>
            <a:r>
              <a:rPr lang="en-US" altLang="zh-CN" dirty="0"/>
              <a:t>layout</a:t>
            </a:r>
            <a:r>
              <a:rPr lang="zh-CN" altLang="en-US" dirty="0"/>
              <a:t>打分，是一个排序问题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04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因为对</a:t>
            </a:r>
            <a:r>
              <a:rPr lang="en-US" altLang="zh-CN" dirty="0"/>
              <a:t>layout</a:t>
            </a:r>
            <a:r>
              <a:rPr lang="zh-CN" altLang="en-US" dirty="0"/>
              <a:t>的选择是不可导的，采用</a:t>
            </a:r>
            <a:r>
              <a:rPr lang="en-US" altLang="zh-CN" dirty="0"/>
              <a:t>policy gradient</a:t>
            </a:r>
            <a:r>
              <a:rPr lang="zh-CN" altLang="en-US" dirty="0"/>
              <a:t>进行优化，</a:t>
            </a:r>
            <a:r>
              <a:rPr lang="en-US" altLang="zh-CN" dirty="0"/>
              <a:t>reward</a:t>
            </a:r>
            <a:r>
              <a:rPr lang="zh-CN" altLang="en-US" dirty="0"/>
              <a:t>是</a:t>
            </a:r>
            <a:r>
              <a:rPr lang="en-US" altLang="zh-CN" dirty="0"/>
              <a:t>execution</a:t>
            </a:r>
            <a:r>
              <a:rPr lang="zh-CN" altLang="en-US" dirty="0"/>
              <a:t>模型对该样本的似然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5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先前的工作依赖于外部解析器来处理输入文本并获取模块布局。 这是一个严重的限制，因为现成的语言解析器不是为语言和视觉任务设计的，因此必须使用人工规则对于不能预测出合法</a:t>
            </a:r>
            <a:r>
              <a:rPr lang="en-US" altLang="zh-CN" dirty="0"/>
              <a:t>layout</a:t>
            </a:r>
            <a:r>
              <a:rPr lang="zh-CN" altLang="en-US" dirty="0"/>
              <a:t>的结果进行修改。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我们的方法能够学习在整个</a:t>
            </a:r>
            <a:r>
              <a:rPr lang="en-US" altLang="zh-CN" dirty="0"/>
              <a:t>layout</a:t>
            </a:r>
            <a:r>
              <a:rPr lang="zh-CN" altLang="en-US" dirty="0"/>
              <a:t>空间进行优化，并且不需要在测试时使用</a:t>
            </a:r>
            <a:r>
              <a:rPr lang="en-US" altLang="zh-CN" dirty="0"/>
              <a:t>parser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95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上面部分： </a:t>
            </a:r>
            <a:r>
              <a:rPr lang="en-US" altLang="zh-CN" dirty="0"/>
              <a:t>pre deep learning</a:t>
            </a:r>
          </a:p>
          <a:p>
            <a:r>
              <a:rPr lang="zh-CN" altLang="en-US" dirty="0"/>
              <a:t>但这样有问题，</a:t>
            </a:r>
            <a:r>
              <a:rPr lang="en-US" altLang="zh-CN" dirty="0"/>
              <a:t>source</a:t>
            </a:r>
            <a:r>
              <a:rPr lang="zh-CN" altLang="en-US" dirty="0"/>
              <a:t>、</a:t>
            </a:r>
            <a:r>
              <a:rPr lang="en-US" altLang="zh-CN" dirty="0"/>
              <a:t>target</a:t>
            </a:r>
            <a:r>
              <a:rPr lang="zh-CN" altLang="en-US" dirty="0"/>
              <a:t>分布不一样</a:t>
            </a:r>
            <a:endParaRPr lang="en-US" altLang="zh-CN" dirty="0"/>
          </a:p>
          <a:p>
            <a:r>
              <a:rPr lang="zh-CN" altLang="en-US" dirty="0"/>
              <a:t>我们需要</a:t>
            </a:r>
            <a:r>
              <a:rPr lang="en-US" altLang="zh-CN" dirty="0"/>
              <a:t>domain</a:t>
            </a:r>
            <a:r>
              <a:rPr lang="zh-CN" altLang="en-US" dirty="0"/>
              <a:t>的分布差异尽量没有</a:t>
            </a:r>
            <a:endParaRPr lang="en-US" altLang="zh-CN" dirty="0"/>
          </a:p>
          <a:p>
            <a:r>
              <a:rPr lang="en-US" altLang="zh-CN" dirty="0"/>
              <a:t>Learn a representation that cannot distinguish domains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61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提出了一个</a:t>
            </a:r>
            <a:r>
              <a:rPr lang="en-US" altLang="zh-CN" dirty="0"/>
              <a:t>layout</a:t>
            </a:r>
            <a:r>
              <a:rPr lang="zh-CN" altLang="en-US" dirty="0"/>
              <a:t>生成策略，不需要外部的语言资源。</a:t>
            </a:r>
            <a:endParaRPr lang="en-US" altLang="zh-CN" dirty="0"/>
          </a:p>
          <a:p>
            <a:r>
              <a:rPr lang="zh-CN" altLang="en-US" dirty="0"/>
              <a:t>提出了一个新的模块参数化方法，采用</a:t>
            </a:r>
            <a:r>
              <a:rPr lang="en-US" altLang="zh-CN" dirty="0"/>
              <a:t>soft-attention</a:t>
            </a:r>
            <a:r>
              <a:rPr lang="zh-CN" altLang="en-US" dirty="0"/>
              <a:t>的方法对输入的</a:t>
            </a:r>
            <a:r>
              <a:rPr lang="en-US" altLang="zh-CN" dirty="0"/>
              <a:t>text</a:t>
            </a:r>
            <a:r>
              <a:rPr lang="zh-CN" altLang="en-US" dirty="0"/>
              <a:t>进行不同时刻的特征提取，不但在生成下一时刻提供当前时刻下的</a:t>
            </a:r>
            <a:r>
              <a:rPr lang="en-US" altLang="zh-CN" dirty="0"/>
              <a:t>attention</a:t>
            </a:r>
            <a:r>
              <a:rPr lang="zh-CN" altLang="en-US" dirty="0"/>
              <a:t>信息，并且还要生成该时刻对问题的</a:t>
            </a:r>
            <a:r>
              <a:rPr lang="en-US" altLang="zh-CN" dirty="0"/>
              <a:t>attention</a:t>
            </a:r>
            <a:r>
              <a:rPr lang="zh-CN" altLang="en-US" dirty="0"/>
              <a:t>信息，作为生成各</a:t>
            </a:r>
            <a:r>
              <a:rPr lang="en-US" altLang="zh-CN" dirty="0"/>
              <a:t>module</a:t>
            </a:r>
            <a:r>
              <a:rPr lang="zh-CN" altLang="en-US" dirty="0"/>
              <a:t>的输入特征。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23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整个模型的结构如图，对于</a:t>
            </a:r>
            <a:r>
              <a:rPr lang="en-US" altLang="zh-CN" dirty="0"/>
              <a:t>question</a:t>
            </a:r>
            <a:r>
              <a:rPr lang="zh-CN" altLang="en-US" dirty="0"/>
              <a:t>，先由带</a:t>
            </a:r>
            <a:r>
              <a:rPr lang="en-US" altLang="zh-CN" dirty="0"/>
              <a:t>attention</a:t>
            </a:r>
            <a:r>
              <a:rPr lang="zh-CN" altLang="en-US" dirty="0"/>
              <a:t>的</a:t>
            </a:r>
            <a:r>
              <a:rPr lang="en-US" altLang="zh-CN" dirty="0"/>
              <a:t>seq2seq</a:t>
            </a:r>
            <a:r>
              <a:rPr lang="zh-CN" altLang="en-US" dirty="0"/>
              <a:t>生成出</a:t>
            </a:r>
            <a:r>
              <a:rPr lang="en-US" altLang="zh-CN" dirty="0"/>
              <a:t>module</a:t>
            </a:r>
            <a:r>
              <a:rPr lang="zh-CN" altLang="en-US" dirty="0"/>
              <a:t>序列，得到一个</a:t>
            </a:r>
            <a:r>
              <a:rPr lang="en-US" altLang="zh-CN" dirty="0"/>
              <a:t>layout</a:t>
            </a:r>
            <a:r>
              <a:rPr lang="zh-CN" altLang="en-US" dirty="0"/>
              <a:t>，以及各个</a:t>
            </a:r>
            <a:r>
              <a:rPr lang="en-US" altLang="zh-CN" dirty="0"/>
              <a:t>module</a:t>
            </a:r>
            <a:r>
              <a:rPr lang="zh-CN" altLang="en-US" dirty="0"/>
              <a:t>的文本输入特征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txt</a:t>
            </a:r>
            <a:r>
              <a:rPr lang="zh-CN" altLang="en-US" baseline="0" dirty="0"/>
              <a:t>，</a:t>
            </a:r>
            <a:endParaRPr lang="en-US" altLang="zh-CN" baseline="0" dirty="0"/>
          </a:p>
          <a:p>
            <a:r>
              <a:rPr lang="zh-CN" altLang="en-US" baseline="0" dirty="0"/>
              <a:t>对于</a:t>
            </a:r>
            <a:r>
              <a:rPr lang="en-US" altLang="zh-CN" baseline="0" dirty="0"/>
              <a:t>Image</a:t>
            </a:r>
            <a:r>
              <a:rPr lang="zh-CN" altLang="en-US" baseline="0" dirty="0"/>
              <a:t>，由</a:t>
            </a:r>
            <a:r>
              <a:rPr lang="en-US" altLang="zh-CN" baseline="0" dirty="0"/>
              <a:t>CNN</a:t>
            </a:r>
            <a:r>
              <a:rPr lang="zh-CN" altLang="en-US" baseline="0" dirty="0"/>
              <a:t>进行特征提取后</a:t>
            </a:r>
            <a:r>
              <a:rPr lang="en-US" altLang="zh-CN" baseline="0" dirty="0" err="1"/>
              <a:t>X</a:t>
            </a:r>
            <a:r>
              <a:rPr lang="en-US" altLang="zh-CN" baseline="-25000" dirty="0" err="1"/>
              <a:t>vis</a:t>
            </a:r>
            <a:r>
              <a:rPr lang="zh-CN" altLang="en-US" baseline="0" dirty="0"/>
              <a:t>，和生成的文本特征一同输入各</a:t>
            </a:r>
            <a:r>
              <a:rPr lang="en-US" altLang="zh-CN" baseline="0" dirty="0"/>
              <a:t>module</a:t>
            </a:r>
            <a:r>
              <a:rPr lang="zh-CN" altLang="en-US" baseline="0" dirty="0"/>
              <a:t>，解得最终的答案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752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module</a:t>
            </a:r>
            <a:r>
              <a:rPr lang="zh-CN" altLang="en-US" dirty="0"/>
              <a:t>的定义以及实现细节如该表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0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在训练过程中，为了优化期望损失，采用蒙特卡洛采样来进行近似。并使用了特定的</a:t>
            </a:r>
            <a:r>
              <a:rPr lang="en-US" altLang="zh-CN" dirty="0"/>
              <a:t>parse</a:t>
            </a:r>
            <a:r>
              <a:rPr lang="zh-CN" altLang="en-US" dirty="0"/>
              <a:t>作为专家策略对模型进行</a:t>
            </a:r>
            <a:r>
              <a:rPr lang="en-US" altLang="zh-CN" dirty="0"/>
              <a:t>pretrain</a:t>
            </a:r>
            <a:r>
              <a:rPr lang="zh-CN" altLang="en-US" dirty="0"/>
              <a:t>，相当于做了经验上的初始化。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2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shape</a:t>
            </a:r>
            <a:r>
              <a:rPr lang="zh-CN" altLang="en-US" dirty="0"/>
              <a:t>数据集上，已经能够</a:t>
            </a:r>
            <a:r>
              <a:rPr lang="en-US" altLang="zh-CN" dirty="0"/>
              <a:t>100%</a:t>
            </a:r>
            <a:r>
              <a:rPr lang="zh-CN" altLang="en-US" dirty="0"/>
              <a:t>正确回答问题了，在</a:t>
            </a:r>
            <a:r>
              <a:rPr lang="en-US" altLang="zh-CN" dirty="0"/>
              <a:t>VQA</a:t>
            </a:r>
            <a:r>
              <a:rPr lang="zh-CN" altLang="en-US" dirty="0"/>
              <a:t>数据集上，比比赛期间的第一名</a:t>
            </a:r>
            <a:r>
              <a:rPr lang="en-US" altLang="zh-CN" dirty="0"/>
              <a:t>MCB</a:t>
            </a:r>
            <a:r>
              <a:rPr lang="zh-CN" altLang="en-US" dirty="0"/>
              <a:t>还高出</a:t>
            </a:r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16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黄色部分：</a:t>
            </a:r>
            <a:r>
              <a:rPr lang="en-US" altLang="zh-CN" dirty="0"/>
              <a:t>Max mean discrepancy, higher order alignment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即</a:t>
            </a:r>
            <a:r>
              <a:rPr lang="en-US" altLang="zh-CN" dirty="0"/>
              <a:t>mean</a:t>
            </a:r>
            <a:r>
              <a:rPr lang="zh-CN" altLang="en-US" dirty="0"/>
              <a:t>，或看更高阶，等</a:t>
            </a:r>
            <a:endParaRPr lang="en-US" altLang="zh-CN" dirty="0"/>
          </a:p>
          <a:p>
            <a:r>
              <a:rPr lang="en-US" altLang="zh-CN" dirty="0"/>
              <a:t>Dh</a:t>
            </a:r>
            <a:r>
              <a:rPr lang="zh-CN" altLang="en-US" dirty="0"/>
              <a:t>有公式讲解，这里略去；即给出了</a:t>
            </a:r>
            <a:r>
              <a:rPr lang="en-US" altLang="zh-CN" dirty="0"/>
              <a:t>target error</a:t>
            </a:r>
            <a:r>
              <a:rPr lang="zh-CN" altLang="en-US" dirty="0"/>
              <a:t>的界，由</a:t>
            </a:r>
            <a:r>
              <a:rPr lang="en-US" altLang="zh-CN" dirty="0"/>
              <a:t>source error</a:t>
            </a:r>
            <a:r>
              <a:rPr lang="zh-CN" altLang="en-US" dirty="0"/>
              <a:t>、</a:t>
            </a:r>
            <a:r>
              <a:rPr lang="en-US" altLang="zh-CN" dirty="0" err="1"/>
              <a:t>discrpancy</a:t>
            </a:r>
            <a:r>
              <a:rPr lang="zh-CN" altLang="en-US" dirty="0"/>
              <a:t>等界定</a:t>
            </a:r>
            <a:endParaRPr lang="en-US" altLang="zh-CN" dirty="0"/>
          </a:p>
          <a:p>
            <a:r>
              <a:rPr lang="zh-CN" altLang="en-US" dirty="0"/>
              <a:t>但实际应用不确定这个界是否够紧，所以这里引出了一个更</a:t>
            </a:r>
            <a:r>
              <a:rPr lang="en-US" altLang="zh-CN" dirty="0"/>
              <a:t>general</a:t>
            </a:r>
            <a:r>
              <a:rPr lang="zh-CN" altLang="en-US" dirty="0"/>
              <a:t>的方法，即对抗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5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注意，对抗中判别器要的</a:t>
            </a:r>
            <a:r>
              <a:rPr lang="en-US" altLang="zh-CN" dirty="0"/>
              <a:t>label</a:t>
            </a:r>
            <a:r>
              <a:rPr lang="zh-CN" altLang="en-US" dirty="0"/>
              <a:t>只是属于哪个</a:t>
            </a:r>
            <a:r>
              <a:rPr lang="en-US" altLang="zh-CN" dirty="0"/>
              <a:t>domain</a:t>
            </a:r>
            <a:r>
              <a:rPr lang="zh-CN" altLang="en-US" dirty="0"/>
              <a:t>的</a:t>
            </a:r>
            <a:r>
              <a:rPr lang="en-US" altLang="zh-CN" dirty="0"/>
              <a:t>label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47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2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7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267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前者：内部可视化</a:t>
            </a:r>
            <a:endParaRPr lang="en-US" altLang="zh-CN" dirty="0"/>
          </a:p>
          <a:p>
            <a:r>
              <a:rPr lang="zh-CN" altLang="en-US" dirty="0"/>
              <a:t>后者：事后合理化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D44-D4FB-46B5-A056-5ADFDDB413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8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0626-10C0-43A7-A92C-F22A7191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98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F71B9-8833-4D16-AD1D-8F27F3EF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014727-9361-4049-9DE7-02A081EAD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7EBB5-F25E-47D5-8A73-8A58E7BC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BF26B-61EB-4905-BF85-44568BDF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B1408-CA62-442A-98A5-0D832E79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14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A564D-BA32-45C9-B581-8CF9FDFE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23EB09-165A-4470-844B-ECEDCDE57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2A014-3D5D-407E-84FB-FA588D52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8668F-E07E-4D29-93E3-23C48538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0ECA0-6710-4BC6-A6D9-EA7C1698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2F9B41-3CC2-4BAD-87B4-844FBA864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0AA6A-69C2-430A-A5FA-2AC4FAA54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43AFE-5333-4261-8B29-3E0D77D2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F93E53-8268-404B-AC39-5EF4197A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69E571-4341-4C34-9809-0109B47B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7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31D39-0F7E-4508-8D5A-A229FF1B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361BE-E724-4E72-8AE6-E5AF4CD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F561E-9FEA-4AC9-A465-D23AA354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BDF51-0E19-4A25-926D-A126818F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6144D-9C8E-430E-B60E-3F8ED2E6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0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E1149-4942-43D3-AC58-8DED22B6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547A1-E6A1-4018-807A-B0C40F83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132D7-3B8C-49F6-BCAB-6A54EA81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DD91D-4C1F-4270-80BD-B9FA5E18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9401B-A235-41AE-B248-1FC4028B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79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5E75F-8B2B-47A5-9F29-2E7C4038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65226-CED2-4F35-B2F5-514D220DA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9B498C-08C1-47E9-BF09-22C79C1FD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9CD093-6F9C-4302-8023-4BA747CD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6C3102-095F-4096-802A-325A98B6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F9C17A-DDFF-4CE5-8010-2D528920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91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D7E6E-8D98-49E8-8BBE-080692C2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43986A-672B-44D3-A203-309B8096D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ABD657-CEDC-4AB5-8C4A-899F241E3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F906ED-6CB1-46A6-92F6-F620C265B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F5834D-6407-42A9-ABF9-BBE31E70A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3BF068-FF33-4BFA-BA05-19CA5314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6F24DF-B032-4511-B580-ED9DEDA1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B5FB67-6C68-437D-9352-BB6802E2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7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83FD6-A1AE-40CA-B0AD-7A70C389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808CAC-7CA8-462E-B7AD-87121B91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88121D-906B-4ED9-BDF6-842FEFA2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82697-92D5-4F34-B583-1B08EF0D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90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9CD9A2-FFED-443C-8CB6-7660D2AF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BF9E5D-9B4A-4F8C-A7E5-8524730C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8360B2-51DD-43A1-BAD1-BB46D0E2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3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DD83-5616-4192-988C-AD84C0D1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FAF04-2B22-4DC9-9D42-7B1F32B3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B1528E-5CB7-4D83-AB6B-207BF20D1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6C81E8-28A8-4F27-AA33-32F5821E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BB2592-5756-4798-8A1F-EF1C2D5C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6F2E9E-9010-4C12-8BBC-746E6809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2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891B5-EB2F-4EC9-8E12-328C881F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2484E4-5498-483C-BCB8-593E4AA7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F64551-13C7-4FF0-AEE8-A6350FE92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5ED41-A66E-4880-B087-CB95BA17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790870-BB9A-4FD2-944A-5C327EBB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DCA6C5-3B4B-490E-9245-1BB58F6F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37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F65A7B-A08F-423A-B4EB-FF0FB291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355836-7BCC-4B63-925C-8C9658281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2723C-FBDD-42F8-AA7B-27226B2BC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A8817-B1C1-426A-A769-7982C076DC6A}" type="datetimeFigureOut">
              <a:rPr lang="zh-CN" altLang="en-US" smtClean="0"/>
              <a:t>2018-11-08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9C624-E9BD-49F2-9EAD-D7F00A765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A355C-1CF9-459A-A825-2218DEC80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C7315-9C0D-4A75-9B1A-7B61292D2D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290DA-3296-43BC-AA8A-FCACDCF01B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Towards Adaptive and Explainable Artificial Intelligence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15E56B-E37F-43DE-BFFD-32A3D51EA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Summary of CS294-131 Fa18 09/04/18 Talk</a:t>
            </a:r>
          </a:p>
          <a:p>
            <a:r>
              <a:rPr lang="en-US" altLang="zh-CN" dirty="0"/>
              <a:t>Trevor Darrell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22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5C318-2D15-46B8-A63E-AA6294F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Part II: Explainable AI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AADC-39D1-4F65-AA59-01FEE461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8B1BF6-CC04-4281-A6F8-0D17E0B6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06" y="1690688"/>
            <a:ext cx="9207841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6C185-6A5E-4C4D-9921-591611E9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07476B-B4B6-4628-810F-D5667C66E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Modularity</a:t>
            </a:r>
          </a:p>
          <a:p>
            <a:r>
              <a:rPr lang="en-US" altLang="zh-CN" dirty="0"/>
              <a:t>Justification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E55E16-5554-43C1-A292-6E4A54E5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8" y="1502800"/>
            <a:ext cx="8523358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3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F665-FCD3-45E7-B2E1-70902943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Explanation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8E65B-2754-461E-BE37-49A0124C8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Explicit / Introspective models: interpretable interval visualization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Implicit /Justification models: post-hoc rationalization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17DE5B-E759-48BE-8C65-E05CE06D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63" y="2456355"/>
            <a:ext cx="3446874" cy="15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FE9562-C106-448F-BACF-03470099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800" y="4836875"/>
            <a:ext cx="52164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EA8DF-5878-4EE0-AEAD-9665D03D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5C25A-A698-4E5D-9C9C-14497364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Main reading: </a:t>
            </a:r>
            <a:r>
              <a:rPr lang="en-US" altLang="zh-CN" dirty="0"/>
              <a:t>Learning to Reason: End-to-End Module Networks for Visual Question Answering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085A2-1AAA-457D-9F2E-41F20B49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260" y="2927900"/>
            <a:ext cx="7089479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5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3D721-EB20-47A6-81B7-7AC32B63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Justification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46CEBE-A42B-45E7-A8C4-C11FB1267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542" y="1690688"/>
            <a:ext cx="10290915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31DB4-065E-49AF-B04F-1F4834FA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explanation-training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410CC-87A7-4A84-B4C5-60BB1513D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A58B6E-CBCA-4888-9C04-2F4AD297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19" y="1373294"/>
            <a:ext cx="9031961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25FF1-7A80-4E47-A645-83E8891B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‘High-fidelity’ explanation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BC161-8289-417C-88B3-36C0B527D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775B1-8AFF-489D-BFF4-080FC7EA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58" y="2600013"/>
            <a:ext cx="10242084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3205E-2A31-42CD-B9B1-E31AF3E1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Sumary</a:t>
            </a:r>
            <a:r>
              <a:rPr lang="en-US" altLang="zh-CN" sz="4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of Papers</a:t>
            </a:r>
            <a:endParaRPr lang="zh-CN" altLang="en-US" sz="4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9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8CA46-4028-4A24-A7E9-AF51B50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BC3A65-B760-4187-A42E-E9786CC9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Question Answer:</a:t>
            </a:r>
          </a:p>
          <a:p>
            <a:pPr lvl="1"/>
            <a:r>
              <a:rPr lang="en-US" altLang="zh-CN" dirty="0"/>
              <a:t>A VQA system takes an image as input and a free-form, open-ended, natural-language question about the image and produces a natural-language answer as the output.</a:t>
            </a:r>
          </a:p>
          <a:p>
            <a:r>
              <a:rPr lang="en-US" altLang="zh-CN" dirty="0"/>
              <a:t>Involved problems:</a:t>
            </a:r>
          </a:p>
          <a:p>
            <a:pPr lvl="1"/>
            <a:r>
              <a:rPr lang="en-US" altLang="zh-CN" dirty="0"/>
              <a:t>Natural Language Process</a:t>
            </a:r>
          </a:p>
          <a:p>
            <a:pPr lvl="1"/>
            <a:r>
              <a:rPr lang="en-US" altLang="zh-CN" dirty="0"/>
              <a:t>Object recognition</a:t>
            </a:r>
          </a:p>
          <a:p>
            <a:pPr lvl="1"/>
            <a:r>
              <a:rPr lang="en-US" altLang="zh-CN" dirty="0"/>
              <a:t>Multi-step reasoning</a:t>
            </a:r>
          </a:p>
          <a:p>
            <a:pPr lvl="1"/>
            <a:r>
              <a:rPr lang="en-US" altLang="zh-CN" dirty="0"/>
              <a:t>Explain-ability</a:t>
            </a:r>
          </a:p>
        </p:txBody>
      </p:sp>
    </p:spTree>
    <p:extLst>
      <p:ext uri="{BB962C8B-B14F-4D97-AF65-F5344CB8AC3E}">
        <p14:creationId xmlns:p14="http://schemas.microsoft.com/office/powerpoint/2010/main" val="30854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4D4BB-A4E2-4CD7-AA56-959CFBF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C4413F-E344-4D36-A824-D4EAD3A74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1242" y="2269978"/>
            <a:ext cx="7063397" cy="41549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92C62-A4C0-4D32-A9E9-44278422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28" y="1027906"/>
            <a:ext cx="4798023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B80C0-2659-42A6-A06F-52CE7708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Part I: Domain Adaptation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F42F6-FBF5-4F53-AE01-C00863C6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Train on Source, Test on Target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E9BBD0-75AA-4C60-B970-DE0F7568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43" y="2207900"/>
            <a:ext cx="7916514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2FBAB-FC1F-44E4-91A2-E932735B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0" y="2072639"/>
            <a:ext cx="10322560" cy="1437323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 to Compose Neural Networks for Question Answering</a:t>
            </a:r>
            <a:endParaRPr lang="zh-CN" altLang="en-US" sz="4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619BD8-BBDE-48B5-86E0-374E609A2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Jacob Andreas, Marcus Rohrbach, Trevor Darrell, Dan Klein</a:t>
            </a:r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0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7D5AE-0069-406D-979B-0428D4E7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7E076-14EE-4A0D-A0C9-C3AEE03A5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 of previous models assume that </a:t>
            </a:r>
            <a:r>
              <a:rPr lang="en-US" altLang="zh-CN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fixed computation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can be performed on the image and question to compute the answer, rather than </a:t>
            </a:r>
            <a:r>
              <a:rPr lang="en-US" altLang="zh-CN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adapting the structure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of the computation to the question.</a:t>
            </a:r>
          </a:p>
          <a:p>
            <a:pPr marL="0" indent="0">
              <a:buNone/>
            </a:pP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this paper, we present a model for learning to select such structures from a set of automatically generated candidates. We call this model a </a:t>
            </a:r>
            <a:r>
              <a:rPr lang="en-US" altLang="zh-CN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dynamic neural module network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FDCEBB-135F-4734-8360-8BD2567D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45" y="284226"/>
            <a:ext cx="3587115" cy="6456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FA119A-2C3C-45DA-8BCB-D80773B7B2C0}"/>
              </a:ext>
            </a:extLst>
          </p:cNvPr>
          <p:cNvSpPr txBox="1"/>
          <p:nvPr/>
        </p:nvSpPr>
        <p:spPr>
          <a:xfrm>
            <a:off x="1635760" y="752475"/>
            <a:ext cx="29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What color is the bird?</a:t>
            </a:r>
            <a:endParaRPr lang="zh-CN" altLang="en-US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3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C40B7-7181-44FC-8875-06711AF1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BBE768-7964-44F2-9CBC-89BA9BE6C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DNMN model is built around two distributions: a </a:t>
                </a:r>
                <a:r>
                  <a:rPr lang="en-US" altLang="zh-CN" b="1" dirty="0"/>
                  <a:t>layout model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which chooses a layout for a sentence, and a </a:t>
                </a:r>
                <a:r>
                  <a:rPr lang="en-US" altLang="zh-CN" b="1" dirty="0"/>
                  <a:t>execution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which applies the network specified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Execution model:</a:t>
                </a:r>
              </a:p>
              <a:p>
                <a:pPr lvl="1"/>
                <a:r>
                  <a:rPr lang="en-US" altLang="zh-CN" dirty="0"/>
                  <a:t>Given a layout </a:t>
                </a:r>
                <a:r>
                  <a:rPr lang="en-US" altLang="zh-CN" b="1" dirty="0"/>
                  <a:t>z</a:t>
                </a:r>
                <a:r>
                  <a:rPr lang="en-US" altLang="zh-CN" dirty="0"/>
                  <a:t>, optimize the neural modules in layout </a:t>
                </a:r>
                <a:r>
                  <a:rPr lang="en-US" altLang="zh-CN" b="1" dirty="0"/>
                  <a:t>z</a:t>
                </a:r>
                <a:r>
                  <a:rPr lang="en-US" altLang="zh-CN" dirty="0"/>
                  <a:t>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𝑚𝑎𝑥𝑖𝑚𝑖𝑧𝑒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BBE768-7964-44F2-9CBC-89BA9BE6C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 r="-2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369E1-E537-4C35-8380-1007BE23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" y="413384"/>
            <a:ext cx="5775960" cy="6221095"/>
          </a:xfrm>
        </p:spPr>
        <p:txBody>
          <a:bodyPr/>
          <a:lstStyle/>
          <a:p>
            <a:r>
              <a:rPr lang="en-US" altLang="zh-CN" dirty="0"/>
              <a:t>Layout model:</a:t>
            </a:r>
          </a:p>
          <a:p>
            <a:pPr lvl="1"/>
            <a:r>
              <a:rPr lang="en-US" altLang="zh-CN" dirty="0"/>
              <a:t>The modules used in this paper are shown below:</a:t>
            </a:r>
          </a:p>
          <a:p>
            <a:pPr marL="457200" lvl="1" indent="0">
              <a:buNone/>
            </a:pPr>
            <a:r>
              <a:rPr lang="en-US" altLang="zh-CN" i="1" dirty="0"/>
              <a:t>	Lookup, Find, Relate, And, Describe, Exists</a:t>
            </a:r>
          </a:p>
          <a:p>
            <a:r>
              <a:rPr lang="en-US" altLang="zh-CN" dirty="0"/>
              <a:t>First use a fixed syntactic parse to generate </a:t>
            </a:r>
            <a:r>
              <a:rPr lang="en-US" altLang="zh-CN" dirty="0">
                <a:solidFill>
                  <a:srgbClr val="FF0000"/>
                </a:solidFill>
              </a:rPr>
              <a:t>a small set of candidate layouts</a:t>
            </a:r>
            <a:r>
              <a:rPr lang="en-US" altLang="zh-CN" dirty="0"/>
              <a:t> in figure (d).</a:t>
            </a:r>
          </a:p>
          <a:p>
            <a:r>
              <a:rPr lang="en-US" altLang="zh-CN" dirty="0"/>
              <a:t>Then we need to score them. This is a ranking problem.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8BF33-3B9D-4E5C-A081-442EF9C2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63" y="545465"/>
            <a:ext cx="4978578" cy="5753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5E7621-4BA4-4F4B-B5E9-743BED45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1" y="4967604"/>
            <a:ext cx="5133975" cy="476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003ED-58D5-42C6-B001-B16E38D8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88" y="5443854"/>
            <a:ext cx="46863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67C99-71C4-4EB1-886B-66EE429F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Jointly learning by RL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1EE284-9E8C-400B-8685-696FBFF50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/>
                  <a:t>Because the hard selection of </a:t>
                </a:r>
                <a:r>
                  <a:rPr lang="en-US" altLang="zh-CN" b="1" dirty="0"/>
                  <a:t>z</a:t>
                </a:r>
                <a:r>
                  <a:rPr lang="en-US" altLang="zh-CN" dirty="0"/>
                  <a:t> is non-differentiable, we optimize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using a policy gradient method. The gradient of the reward surface J with respect to the parameters of the policy is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take the reward </a:t>
                </a:r>
                <a:r>
                  <a:rPr lang="en-US" altLang="zh-CN" b="1" dirty="0"/>
                  <a:t>r</a:t>
                </a:r>
                <a:r>
                  <a:rPr lang="en-US" altLang="zh-CN" dirty="0"/>
                  <a:t> to be identically the negative log-probability from the execution phase: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E1EE284-9E8C-400B-8685-696FBFF50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52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6887280-1BAD-4600-83C8-252D9829F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3138487"/>
            <a:ext cx="4476750" cy="5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4DD147-B1F1-4093-841F-931C67AF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5032374"/>
            <a:ext cx="50958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2FBAB-FC1F-44E4-91A2-E932735B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0" y="1600201"/>
            <a:ext cx="10322560" cy="1909762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 to Reason: End-to-End Module Networks for Visual Question Answering</a:t>
            </a:r>
            <a:endParaRPr lang="zh-CN" altLang="en-US" sz="4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619BD8-BBDE-48B5-86E0-374E609A2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3866198"/>
            <a:ext cx="11297920" cy="1655762"/>
          </a:xfrm>
        </p:spPr>
        <p:txBody>
          <a:bodyPr/>
          <a:lstStyle/>
          <a:p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Ronghang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Hu, Jacob Andreas, Marcus Rohrbach, Trevor Darrell,  Kate </a:t>
            </a:r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Saenko</a:t>
            </a:r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85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82A76-2B2F-49A0-9A78-67C217F0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0A524-F5FD-4810-AE84-D34B8AD5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Limitations of previous work:</a:t>
            </a:r>
          </a:p>
          <a:p>
            <a:pPr lvl="1"/>
            <a:r>
              <a:rPr lang="en-US" altLang="zh-CN" dirty="0"/>
              <a:t>Rely on </a:t>
            </a:r>
            <a:r>
              <a:rPr lang="en-US" altLang="zh-CN" dirty="0">
                <a:solidFill>
                  <a:srgbClr val="FF0000"/>
                </a:solidFill>
              </a:rPr>
              <a:t>an external parser.</a:t>
            </a:r>
          </a:p>
          <a:p>
            <a:pPr lvl="1"/>
            <a:r>
              <a:rPr lang="en-US" altLang="zh-CN" dirty="0"/>
              <a:t>None of the existing methods can learn to predict a suitable structure for every input in an </a:t>
            </a:r>
            <a:r>
              <a:rPr lang="en-US" altLang="zh-CN" dirty="0">
                <a:solidFill>
                  <a:srgbClr val="FF0000"/>
                </a:solidFill>
              </a:rPr>
              <a:t>end-to-end manner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Our approach learns to optimize over the </a:t>
            </a:r>
            <a:r>
              <a:rPr lang="en-US" altLang="zh-CN" dirty="0">
                <a:solidFill>
                  <a:srgbClr val="FF0000"/>
                </a:solidFill>
              </a:rPr>
              <a:t>full space of network layouts</a:t>
            </a:r>
            <a:r>
              <a:rPr lang="en-US" altLang="zh-CN" dirty="0"/>
              <a:t> rather than acting as a </a:t>
            </a:r>
            <a:r>
              <a:rPr lang="en-US" altLang="zh-CN" dirty="0" err="1"/>
              <a:t>reranker</a:t>
            </a:r>
            <a:r>
              <a:rPr lang="en-US" altLang="zh-CN" dirty="0"/>
              <a:t>, and requires no parser at evaluation time.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5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B5144-12FF-4AFB-B647-E2E19EF2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CD238-C6AE-4D3B-A19C-2730390E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1) a method for learning </a:t>
            </a:r>
            <a:r>
              <a:rPr lang="en-US" altLang="zh-CN" dirty="0">
                <a:solidFill>
                  <a:srgbClr val="FF0000"/>
                </a:solidFill>
              </a:rPr>
              <a:t>a layout policy </a:t>
            </a:r>
            <a:r>
              <a:rPr lang="en-US" altLang="zh-CN" dirty="0"/>
              <a:t>that dynamically predicts a network structure for each instance, without the aid of external linguistic resources at test time</a:t>
            </a:r>
          </a:p>
          <a:p>
            <a:endParaRPr lang="en-US" altLang="zh-CN" dirty="0"/>
          </a:p>
          <a:p>
            <a:r>
              <a:rPr lang="en-US" altLang="zh-CN" dirty="0"/>
              <a:t>2) a new </a:t>
            </a:r>
            <a:r>
              <a:rPr lang="en-US" altLang="zh-CN" dirty="0">
                <a:solidFill>
                  <a:srgbClr val="FF0000"/>
                </a:solidFill>
              </a:rPr>
              <a:t>module parameterization</a:t>
            </a:r>
            <a:r>
              <a:rPr lang="en-US" altLang="zh-CN" dirty="0"/>
              <a:t> that uses a soft attention over question words rather than hard-coded word assignments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A6741-CE64-4B91-A80B-F62672E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B024CE-249E-4C83-97FB-634D79C42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5E016C17-83EC-46FC-9855-294785906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9900" y="276512"/>
            <a:ext cx="8407400" cy="63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49ABE-FBB5-4FA9-AD42-4C0FF4F5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 Adaptation Paradigms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C3F311-1B4C-45B1-84EE-D8050042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Feature Augmentation</a:t>
            </a:r>
            <a:r>
              <a:rPr lang="en-US" altLang="zh-CN" dirty="0"/>
              <a:t>-add training data transformed based on knowledge of domain.</a:t>
            </a:r>
          </a:p>
          <a:p>
            <a:endParaRPr lang="en-US" altLang="zh-CN" dirty="0"/>
          </a:p>
          <a:p>
            <a:r>
              <a:rPr lang="en-US" altLang="zh-CN" b="1" dirty="0"/>
              <a:t>Bootstrapping</a:t>
            </a:r>
            <a:r>
              <a:rPr lang="en-US" altLang="zh-CN" dirty="0"/>
              <a:t>, a.k.a. “self-</a:t>
            </a:r>
            <a:r>
              <a:rPr lang="en-US" altLang="zh-CN" dirty="0" err="1"/>
              <a:t>ensembling</a:t>
            </a:r>
            <a:r>
              <a:rPr lang="en-US" altLang="zh-CN" dirty="0"/>
              <a:t>”, …- take high confidence predictions of source-only model and add them to training data, iterate…</a:t>
            </a:r>
          </a:p>
          <a:p>
            <a:endParaRPr lang="en-US" altLang="zh-CN" dirty="0"/>
          </a:p>
          <a:p>
            <a:r>
              <a:rPr lang="en-US" altLang="zh-CN" b="1" dirty="0"/>
              <a:t>Distribution alignment or transformation</a:t>
            </a:r>
            <a:r>
              <a:rPr lang="en-US" altLang="zh-CN" dirty="0"/>
              <a:t>: domain adversarial learning / domain confusion using GAN-like models…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7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C2859-889A-4C32-89CD-930545CE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End-to-End Module Networks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ADBC7A7-1129-4A7A-B356-78B28C047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778631" cy="40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EF7C8-CAC0-4FBE-B2A4-7AB248CD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CBE05-54A6-4E05-B121-F9163E19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086BA-7297-4975-A592-3EB32240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1963300" cy="39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CB306-4AF6-49A5-8984-0FB35CD4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End-to-end 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7A7265-783E-4DEE-991B-4F3588A7E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During training, we jointly learn the layout policy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the parameters in each neural module, and minimize the expected loss from the layout policy.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estimated using Monte-Carlo sampling as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Behavioral cloning from expert polices for pre-train.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7A7265-783E-4DEE-991B-4F3588A7E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C85CDE0-49E8-4F35-A4A8-79AD188F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373" y="3105574"/>
            <a:ext cx="3944983" cy="604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618566-83A9-4458-9A78-0F511ABED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823" y="4091645"/>
            <a:ext cx="8222790" cy="11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9A3A3-2861-44B4-AED5-B6AB437F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581FEF-678F-42AC-9B8C-3F530F25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11" y="1819942"/>
            <a:ext cx="6010275" cy="3076575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58D1D46-ED40-4629-A326-FF7896400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770" y="1819942"/>
            <a:ext cx="5435265" cy="27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5D412-DE8A-471D-A135-ABB106FF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A4D73-743F-4AA6-9AC5-C8CEFBA19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Commons:</a:t>
            </a:r>
          </a:p>
          <a:p>
            <a:pPr lvl="1"/>
            <a:r>
              <a:rPr lang="en-US" altLang="zh-CN" dirty="0"/>
              <a:t>Dynamic structure.</a:t>
            </a:r>
          </a:p>
          <a:p>
            <a:pPr lvl="1"/>
            <a:r>
              <a:rPr lang="en-US" altLang="zh-CN" dirty="0"/>
              <a:t>Break down the main task.</a:t>
            </a:r>
          </a:p>
          <a:p>
            <a:r>
              <a:rPr lang="en-US" altLang="zh-CN" dirty="0"/>
              <a:t>Advantages:</a:t>
            </a:r>
          </a:p>
          <a:p>
            <a:pPr lvl="1"/>
            <a:r>
              <a:rPr lang="en-US" altLang="zh-CN" dirty="0"/>
              <a:t>Smaller space in subtask. </a:t>
            </a:r>
          </a:p>
          <a:p>
            <a:pPr lvl="1"/>
            <a:r>
              <a:rPr lang="en-US" altLang="zh-CN" dirty="0"/>
              <a:t>Better explanation.</a:t>
            </a:r>
          </a:p>
          <a:p>
            <a:r>
              <a:rPr lang="en-US" altLang="zh-CN" dirty="0"/>
              <a:t>Future work:</a:t>
            </a:r>
          </a:p>
          <a:p>
            <a:pPr lvl="1"/>
            <a:r>
              <a:rPr lang="en-US" altLang="zh-CN" dirty="0"/>
              <a:t>How to solve the more general question?</a:t>
            </a:r>
          </a:p>
        </p:txBody>
      </p:sp>
    </p:spTree>
    <p:extLst>
      <p:ext uri="{BB962C8B-B14F-4D97-AF65-F5344CB8AC3E}">
        <p14:creationId xmlns:p14="http://schemas.microsoft.com/office/powerpoint/2010/main" val="9296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3F4FF-2829-4418-8267-4EA24417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73DDD-DF87-4939-B81D-7C11537E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about the similar methods on other task? </a:t>
            </a:r>
          </a:p>
          <a:p>
            <a:pPr lvl="1"/>
            <a:r>
              <a:rPr lang="en-US" altLang="zh-CN" dirty="0" err="1"/>
              <a:t>eg.</a:t>
            </a:r>
            <a:r>
              <a:rPr lang="en-US" altLang="zh-CN" dirty="0"/>
              <a:t> Math Problem, Question Answer, Conversation ...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9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752E6-DD07-4586-9741-7A1964CE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 Domain Adaptation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21E1E-FDA3-4A4E-AD3E-0D554503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EA74B-A761-4871-934B-4EA0E087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77" y="1625294"/>
            <a:ext cx="8687045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15888-1134-4332-ADA2-C466C6A9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Domain Adaptation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E9F5E-8EE8-42AA-ABAC-F2EF3E44C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9AFE9-53B6-4AB5-9FE0-8F0BBBB7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62" y="1384068"/>
            <a:ext cx="9344876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22129-F4C9-40B6-92EF-5169139E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Domain Adaptation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3723C-EC71-48E7-97EC-A07327DA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B4EC36-BE83-42B1-A621-2BCCAF3E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52" y="1625294"/>
            <a:ext cx="8748296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1CA6E-247F-471E-8527-1D26FF31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C2476-3919-4659-B448-40521958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05BA5-55C3-4BF9-8D12-23578B3C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03" y="1203346"/>
            <a:ext cx="9048394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A5480-1F16-4227-BAC0-8F466060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Pixel </a:t>
            </a:r>
            <a:r>
              <a:rPr lang="en-US" altLang="zh-CN" dirty="0" err="1"/>
              <a:t>level+feature</a:t>
            </a:r>
            <a:r>
              <a:rPr lang="en-US" altLang="zh-CN" dirty="0"/>
              <a:t> level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6E375-5A8A-459B-8885-31C958C7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B4095E-D819-4E2C-8CA3-079EA493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39" y="1661294"/>
            <a:ext cx="913912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FF682-B31D-426B-89ED-2493EF55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49AF1-B813-401C-8FD4-7F2123C0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410FC-08D0-4499-8F66-D3E0F38E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1" y="848963"/>
            <a:ext cx="9148058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1358</Words>
  <Application>Microsoft Office PowerPoint</Application>
  <PresentationFormat>宽屏</PresentationFormat>
  <Paragraphs>162</Paragraphs>
  <Slides>35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Microsoft YaHei Light</vt:lpstr>
      <vt:lpstr>等线</vt:lpstr>
      <vt:lpstr>等线 Light</vt:lpstr>
      <vt:lpstr>Arial</vt:lpstr>
      <vt:lpstr>Cambria Math</vt:lpstr>
      <vt:lpstr>Office 主题​​</vt:lpstr>
      <vt:lpstr>Towards Adaptive and Explainable Artificial Intelligence</vt:lpstr>
      <vt:lpstr>Part I: Domain Adaptation</vt:lpstr>
      <vt:lpstr>Domain Adaptation Paradigms</vt:lpstr>
      <vt:lpstr>Classic Domain Adaptation</vt:lpstr>
      <vt:lpstr>Deep Domain Adaptation</vt:lpstr>
      <vt:lpstr>Adversarial Domain Adaptation</vt:lpstr>
      <vt:lpstr>PowerPoint 演示文稿</vt:lpstr>
      <vt:lpstr>Pixel level+feature level</vt:lpstr>
      <vt:lpstr>PowerPoint 演示文稿</vt:lpstr>
      <vt:lpstr>Part II: Explainable AI</vt:lpstr>
      <vt:lpstr>PowerPoint 演示文稿</vt:lpstr>
      <vt:lpstr>Deep Explanation Models</vt:lpstr>
      <vt:lpstr>Modularity</vt:lpstr>
      <vt:lpstr>Justification</vt:lpstr>
      <vt:lpstr>Visual explanation-training time</vt:lpstr>
      <vt:lpstr>‘High-fidelity’ explanation</vt:lpstr>
      <vt:lpstr>Sumary of Papers</vt:lpstr>
      <vt:lpstr>Task Definition</vt:lpstr>
      <vt:lpstr>PowerPoint 演示文稿</vt:lpstr>
      <vt:lpstr>Learning to Compose Neural Networks for Question Answering</vt:lpstr>
      <vt:lpstr>Motivation:</vt:lpstr>
      <vt:lpstr>PowerPoint 演示文稿</vt:lpstr>
      <vt:lpstr>Model</vt:lpstr>
      <vt:lpstr>PowerPoint 演示文稿</vt:lpstr>
      <vt:lpstr>Jointly learning by RL</vt:lpstr>
      <vt:lpstr>Learning to Reason: End-to-End Module Networks for Visual Question Answering</vt:lpstr>
      <vt:lpstr>Motivation</vt:lpstr>
      <vt:lpstr>Contributions</vt:lpstr>
      <vt:lpstr>PowerPoint 演示文稿</vt:lpstr>
      <vt:lpstr>End-to-End Module Networks</vt:lpstr>
      <vt:lpstr>PowerPoint 演示文稿</vt:lpstr>
      <vt:lpstr>End-to-end training</vt:lpstr>
      <vt:lpstr>Experiments</vt:lpstr>
      <vt:lpstr>Conclusions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ZJY</dc:creator>
  <cp:lastModifiedBy>nixiaoyu</cp:lastModifiedBy>
  <cp:revision>34</cp:revision>
  <dcterms:created xsi:type="dcterms:W3CDTF">2018-10-31T07:14:28Z</dcterms:created>
  <dcterms:modified xsi:type="dcterms:W3CDTF">2018-11-08T02:18:56Z</dcterms:modified>
</cp:coreProperties>
</file>